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198"/>
    <a:srgbClr val="EABA34"/>
    <a:srgbClr val="E9D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9AD92-2976-4159-B2E6-E8E51E4FF1B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D843BC6-26E0-403B-A5E1-2C570158A95B}">
      <dgm:prSet phldrT="[טקסט]" custT="1"/>
      <dgm:spPr>
        <a:solidFill>
          <a:schemeClr val="accent4">
            <a:alpha val="50000"/>
          </a:schemeClr>
        </a:solidFill>
      </dgm:spPr>
      <dgm:t>
        <a:bodyPr/>
        <a:lstStyle/>
        <a:p>
          <a:pPr rtl="1"/>
          <a:r>
            <a:rPr lang="he-IL" sz="3600" b="1" dirty="0"/>
            <a:t>פיזיולוגי</a:t>
          </a:r>
        </a:p>
      </dgm:t>
    </dgm:pt>
    <dgm:pt modelId="{4CD9BAEA-04D6-492D-BB0F-B6036541DBAB}" type="parTrans" cxnId="{0E31D096-F951-4E11-8E8E-3472919E6049}">
      <dgm:prSet/>
      <dgm:spPr/>
      <dgm:t>
        <a:bodyPr/>
        <a:lstStyle/>
        <a:p>
          <a:pPr rtl="1"/>
          <a:endParaRPr lang="he-IL"/>
        </a:p>
      </dgm:t>
    </dgm:pt>
    <dgm:pt modelId="{457B47C3-8DCC-4278-9F62-5BACC3A40C1B}" type="sibTrans" cxnId="{0E31D096-F951-4E11-8E8E-3472919E6049}">
      <dgm:prSet/>
      <dgm:spPr/>
      <dgm:t>
        <a:bodyPr/>
        <a:lstStyle/>
        <a:p>
          <a:pPr rtl="1"/>
          <a:endParaRPr lang="he-IL"/>
        </a:p>
      </dgm:t>
    </dgm:pt>
    <dgm:pt modelId="{ABFA6EB4-9DB4-4A71-8EE8-93955D93B49B}">
      <dgm:prSet phldrT="[טקסט]" custT="1"/>
      <dgm:spPr>
        <a:solidFill>
          <a:srgbClr val="319198">
            <a:alpha val="50000"/>
          </a:srgbClr>
        </a:solidFill>
      </dgm:spPr>
      <dgm:t>
        <a:bodyPr/>
        <a:lstStyle/>
        <a:p>
          <a:pPr rtl="1"/>
          <a:r>
            <a:rPr lang="he-IL" sz="4100" dirty="0"/>
            <a:t> </a:t>
          </a:r>
          <a:r>
            <a:rPr lang="he-IL" sz="3600" b="1" dirty="0"/>
            <a:t>תפיסת הכאב</a:t>
          </a:r>
        </a:p>
      </dgm:t>
    </dgm:pt>
    <dgm:pt modelId="{BA3CA55D-8807-468B-8954-EA45AED5227F}" type="parTrans" cxnId="{0237BB2D-091C-42CE-B92B-A06DE0C625EA}">
      <dgm:prSet/>
      <dgm:spPr/>
      <dgm:t>
        <a:bodyPr/>
        <a:lstStyle/>
        <a:p>
          <a:pPr rtl="1"/>
          <a:endParaRPr lang="he-IL"/>
        </a:p>
      </dgm:t>
    </dgm:pt>
    <dgm:pt modelId="{23C02DCC-B348-44AA-B676-D8ABBEC96BEC}" type="sibTrans" cxnId="{0237BB2D-091C-42CE-B92B-A06DE0C625EA}">
      <dgm:prSet/>
      <dgm:spPr/>
      <dgm:t>
        <a:bodyPr/>
        <a:lstStyle/>
        <a:p>
          <a:pPr rtl="1"/>
          <a:endParaRPr lang="he-IL"/>
        </a:p>
      </dgm:t>
    </dgm:pt>
    <dgm:pt modelId="{2FCA7E20-591B-47BA-8F90-86A141844B12}">
      <dgm:prSet phldrT="[טקסט]" custT="1"/>
      <dgm:spPr/>
      <dgm:t>
        <a:bodyPr/>
        <a:lstStyle/>
        <a:p>
          <a:pPr algn="r" rtl="1"/>
          <a:r>
            <a:rPr lang="he-IL" sz="3600" b="1" dirty="0"/>
            <a:t>רגשי</a:t>
          </a:r>
        </a:p>
      </dgm:t>
    </dgm:pt>
    <dgm:pt modelId="{E1BECF42-4098-4370-B8E7-7BBC46617679}" type="parTrans" cxnId="{4C387626-3779-473E-A1EA-2F091D529A4E}">
      <dgm:prSet/>
      <dgm:spPr/>
      <dgm:t>
        <a:bodyPr/>
        <a:lstStyle/>
        <a:p>
          <a:pPr rtl="1"/>
          <a:endParaRPr lang="he-IL"/>
        </a:p>
      </dgm:t>
    </dgm:pt>
    <dgm:pt modelId="{39984A79-B54A-402A-8E1B-1CF750B8A226}" type="sibTrans" cxnId="{4C387626-3779-473E-A1EA-2F091D529A4E}">
      <dgm:prSet/>
      <dgm:spPr/>
      <dgm:t>
        <a:bodyPr/>
        <a:lstStyle/>
        <a:p>
          <a:pPr rtl="1"/>
          <a:endParaRPr lang="he-IL"/>
        </a:p>
      </dgm:t>
    </dgm:pt>
    <dgm:pt modelId="{884C8601-5A52-4FDE-AB17-8B0AAB225C4F}" type="pres">
      <dgm:prSet presAssocID="{0B59AD92-2976-4159-B2E6-E8E51E4FF1B3}" presName="compositeShape" presStyleCnt="0">
        <dgm:presLayoutVars>
          <dgm:chMax val="7"/>
          <dgm:dir/>
          <dgm:resizeHandles val="exact"/>
        </dgm:presLayoutVars>
      </dgm:prSet>
      <dgm:spPr/>
    </dgm:pt>
    <dgm:pt modelId="{53F1098B-A1C5-49C0-BFEB-6EA406EBE2EB}" type="pres">
      <dgm:prSet presAssocID="{CD843BC6-26E0-403B-A5E1-2C570158A95B}" presName="circ1" presStyleLbl="vennNode1" presStyleIdx="0" presStyleCnt="3" custLinFactNeighborX="-362"/>
      <dgm:spPr/>
    </dgm:pt>
    <dgm:pt modelId="{858D71F0-CFDE-41D3-A311-F4D56395CD4E}" type="pres">
      <dgm:prSet presAssocID="{CD843BC6-26E0-403B-A5E1-2C570158A95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A579CF-B7E4-490E-A824-832AF1CFD80D}" type="pres">
      <dgm:prSet presAssocID="{ABFA6EB4-9DB4-4A71-8EE8-93955D93B49B}" presName="circ2" presStyleLbl="vennNode1" presStyleIdx="1" presStyleCnt="3"/>
      <dgm:spPr/>
    </dgm:pt>
    <dgm:pt modelId="{1048DC18-3A3B-482D-B268-861033966DF1}" type="pres">
      <dgm:prSet presAssocID="{ABFA6EB4-9DB4-4A71-8EE8-93955D93B4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8E028A-14D2-45DF-8056-A086ADBB13A3}" type="pres">
      <dgm:prSet presAssocID="{2FCA7E20-591B-47BA-8F90-86A141844B12}" presName="circ3" presStyleLbl="vennNode1" presStyleIdx="2" presStyleCnt="3"/>
      <dgm:spPr/>
    </dgm:pt>
    <dgm:pt modelId="{957CDE5D-5363-4ED9-AE2C-E3CA64DAC372}" type="pres">
      <dgm:prSet presAssocID="{2FCA7E20-591B-47BA-8F90-86A141844B1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BF18B17-934D-401A-9EEE-A2DFD6D2C68E}" type="presOf" srcId="{2FCA7E20-591B-47BA-8F90-86A141844B12}" destId="{4C8E028A-14D2-45DF-8056-A086ADBB13A3}" srcOrd="0" destOrd="0" presId="urn:microsoft.com/office/officeart/2005/8/layout/venn1"/>
    <dgm:cxn modelId="{4C387626-3779-473E-A1EA-2F091D529A4E}" srcId="{0B59AD92-2976-4159-B2E6-E8E51E4FF1B3}" destId="{2FCA7E20-591B-47BA-8F90-86A141844B12}" srcOrd="2" destOrd="0" parTransId="{E1BECF42-4098-4370-B8E7-7BBC46617679}" sibTransId="{39984A79-B54A-402A-8E1B-1CF750B8A226}"/>
    <dgm:cxn modelId="{0237BB2D-091C-42CE-B92B-A06DE0C625EA}" srcId="{0B59AD92-2976-4159-B2E6-E8E51E4FF1B3}" destId="{ABFA6EB4-9DB4-4A71-8EE8-93955D93B49B}" srcOrd="1" destOrd="0" parTransId="{BA3CA55D-8807-468B-8954-EA45AED5227F}" sibTransId="{23C02DCC-B348-44AA-B676-D8ABBEC96BEC}"/>
    <dgm:cxn modelId="{540C7E45-69D7-4FCA-B67B-247920894F0B}" type="presOf" srcId="{ABFA6EB4-9DB4-4A71-8EE8-93955D93B49B}" destId="{1048DC18-3A3B-482D-B268-861033966DF1}" srcOrd="1" destOrd="0" presId="urn:microsoft.com/office/officeart/2005/8/layout/venn1"/>
    <dgm:cxn modelId="{0E31D096-F951-4E11-8E8E-3472919E6049}" srcId="{0B59AD92-2976-4159-B2E6-E8E51E4FF1B3}" destId="{CD843BC6-26E0-403B-A5E1-2C570158A95B}" srcOrd="0" destOrd="0" parTransId="{4CD9BAEA-04D6-492D-BB0F-B6036541DBAB}" sibTransId="{457B47C3-8DCC-4278-9F62-5BACC3A40C1B}"/>
    <dgm:cxn modelId="{C96A83A3-F406-4D77-A85B-4BA125F2F6A8}" type="presOf" srcId="{ABFA6EB4-9DB4-4A71-8EE8-93955D93B49B}" destId="{E5A579CF-B7E4-490E-A824-832AF1CFD80D}" srcOrd="0" destOrd="0" presId="urn:microsoft.com/office/officeart/2005/8/layout/venn1"/>
    <dgm:cxn modelId="{B5C2CCAC-CAB2-40B8-8082-246013EB2C1F}" type="presOf" srcId="{2FCA7E20-591B-47BA-8F90-86A141844B12}" destId="{957CDE5D-5363-4ED9-AE2C-E3CA64DAC372}" srcOrd="1" destOrd="0" presId="urn:microsoft.com/office/officeart/2005/8/layout/venn1"/>
    <dgm:cxn modelId="{68169ADD-C60F-4478-9416-34B25E569E86}" type="presOf" srcId="{0B59AD92-2976-4159-B2E6-E8E51E4FF1B3}" destId="{884C8601-5A52-4FDE-AB17-8B0AAB225C4F}" srcOrd="0" destOrd="0" presId="urn:microsoft.com/office/officeart/2005/8/layout/venn1"/>
    <dgm:cxn modelId="{E3DB94E0-68B2-41D5-B540-B0D9BDDE2CFA}" type="presOf" srcId="{CD843BC6-26E0-403B-A5E1-2C570158A95B}" destId="{53F1098B-A1C5-49C0-BFEB-6EA406EBE2EB}" srcOrd="0" destOrd="0" presId="urn:microsoft.com/office/officeart/2005/8/layout/venn1"/>
    <dgm:cxn modelId="{CF3F06EF-4C9B-43B2-A9C1-E6FE50AC8A97}" type="presOf" srcId="{CD843BC6-26E0-403B-A5E1-2C570158A95B}" destId="{858D71F0-CFDE-41D3-A311-F4D56395CD4E}" srcOrd="1" destOrd="0" presId="urn:microsoft.com/office/officeart/2005/8/layout/venn1"/>
    <dgm:cxn modelId="{7E6377CC-DF55-427E-AC52-1D74D837B153}" type="presParOf" srcId="{884C8601-5A52-4FDE-AB17-8B0AAB225C4F}" destId="{53F1098B-A1C5-49C0-BFEB-6EA406EBE2EB}" srcOrd="0" destOrd="0" presId="urn:microsoft.com/office/officeart/2005/8/layout/venn1"/>
    <dgm:cxn modelId="{8C27C509-2838-49F2-9230-28E8D40E5121}" type="presParOf" srcId="{884C8601-5A52-4FDE-AB17-8B0AAB225C4F}" destId="{858D71F0-CFDE-41D3-A311-F4D56395CD4E}" srcOrd="1" destOrd="0" presId="urn:microsoft.com/office/officeart/2005/8/layout/venn1"/>
    <dgm:cxn modelId="{1AFD460A-1D88-40AC-A5FA-CD34B7CDFFEC}" type="presParOf" srcId="{884C8601-5A52-4FDE-AB17-8B0AAB225C4F}" destId="{E5A579CF-B7E4-490E-A824-832AF1CFD80D}" srcOrd="2" destOrd="0" presId="urn:microsoft.com/office/officeart/2005/8/layout/venn1"/>
    <dgm:cxn modelId="{30D18281-25E5-40F5-B967-986F1C182203}" type="presParOf" srcId="{884C8601-5A52-4FDE-AB17-8B0AAB225C4F}" destId="{1048DC18-3A3B-482D-B268-861033966DF1}" srcOrd="3" destOrd="0" presId="urn:microsoft.com/office/officeart/2005/8/layout/venn1"/>
    <dgm:cxn modelId="{2EA80CCE-6E77-43D8-B01C-FBF013D03FDF}" type="presParOf" srcId="{884C8601-5A52-4FDE-AB17-8B0AAB225C4F}" destId="{4C8E028A-14D2-45DF-8056-A086ADBB13A3}" srcOrd="4" destOrd="0" presId="urn:microsoft.com/office/officeart/2005/8/layout/venn1"/>
    <dgm:cxn modelId="{009D8A77-8B0C-4B11-BBD2-7B5C522E0276}" type="presParOf" srcId="{884C8601-5A52-4FDE-AB17-8B0AAB225C4F}" destId="{957CDE5D-5363-4ED9-AE2C-E3CA64DAC37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1098B-A1C5-49C0-BFEB-6EA406EBE2EB}">
      <dsp:nvSpPr>
        <dsp:cNvPr id="0" name=""/>
        <dsp:cNvSpPr/>
      </dsp:nvSpPr>
      <dsp:spPr>
        <a:xfrm>
          <a:off x="1243036" y="53722"/>
          <a:ext cx="2578686" cy="2578686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 dirty="0"/>
            <a:t>פיזיולוגי</a:t>
          </a:r>
        </a:p>
      </dsp:txBody>
      <dsp:txXfrm>
        <a:off x="1586861" y="504992"/>
        <a:ext cx="1891036" cy="1160408"/>
      </dsp:txXfrm>
    </dsp:sp>
    <dsp:sp modelId="{E5A579CF-B7E4-490E-A824-832AF1CFD80D}">
      <dsp:nvSpPr>
        <dsp:cNvPr id="0" name=""/>
        <dsp:cNvSpPr/>
      </dsp:nvSpPr>
      <dsp:spPr>
        <a:xfrm>
          <a:off x="2182847" y="1665401"/>
          <a:ext cx="2578686" cy="2578686"/>
        </a:xfrm>
        <a:prstGeom prst="ellipse">
          <a:avLst/>
        </a:prstGeom>
        <a:solidFill>
          <a:srgbClr val="31919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100" kern="1200" dirty="0"/>
            <a:t> </a:t>
          </a:r>
          <a:r>
            <a:rPr lang="he-IL" sz="3600" b="1" kern="1200" dirty="0"/>
            <a:t>תפיסת הכאב</a:t>
          </a:r>
        </a:p>
      </dsp:txBody>
      <dsp:txXfrm>
        <a:off x="2971495" y="2331561"/>
        <a:ext cx="1547211" cy="1418277"/>
      </dsp:txXfrm>
    </dsp:sp>
    <dsp:sp modelId="{4C8E028A-14D2-45DF-8056-A086ADBB13A3}">
      <dsp:nvSpPr>
        <dsp:cNvPr id="0" name=""/>
        <dsp:cNvSpPr/>
      </dsp:nvSpPr>
      <dsp:spPr>
        <a:xfrm>
          <a:off x="321895" y="1665401"/>
          <a:ext cx="2578686" cy="2578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 dirty="0"/>
            <a:t>רגשי</a:t>
          </a:r>
        </a:p>
      </dsp:txBody>
      <dsp:txXfrm>
        <a:off x="564721" y="2331561"/>
        <a:ext cx="1547211" cy="1418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0285-225C-46B4-AE4E-0D1A384BC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BF27A-6F9E-474B-B774-8E8DBB787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D148-072F-48DD-B0D1-AEC99C7D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D335-7F6F-4D3C-8269-FFA4BB42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043C8-E2F9-4D1D-8773-17A939C0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E697-D124-41C5-B63D-4A66D238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C3D3C-011B-41CB-8EDF-D3137642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0709-F5AB-4C94-9037-E34AC3D7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F558-DB98-48FC-913C-5F943979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8D19F-E121-4B9D-B2FC-FFBBB509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0D896-3F51-4E6A-BB0E-9A8D62C29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5565D-5297-44FC-B90F-4C672EBA3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FD95-FBBE-4F9B-9235-02766F37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2E08-A60C-44C1-A097-6C77D801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0873-94DC-4F2E-BDD3-20626467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0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EE9E-92F4-44A8-90EC-9D576A28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CB78-D3AC-402A-90B6-D02CEF6C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A1B81-12B9-4A41-9840-A8070FC9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2D86-4266-4F59-BF3C-1FC1AD89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B88DC-5B4E-439A-A66E-5DED7E4B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4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C2B8-CFFD-4292-8E70-98001BDE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D30F6-E6FE-49DC-A788-96ACA6F6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4F12A-7F70-4AF0-990B-98EEE310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5AA1-33BC-41DB-AB2A-8F7248CF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18B7-62DA-4336-A2E6-B82D7033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ECED-3B66-4A52-ABEE-001489F4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C9C8-B013-4ECB-9758-821F0C884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D29FC-EE00-4338-A79C-2020B3045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8E80-E8D2-412F-81F5-D414FA22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5A51E-1DF6-4BE7-95A6-A4A83EB9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087E6-AE6E-4F6A-B43F-23C445BB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6604-948F-4C27-9E9B-EB97B00C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4ADF-DBD2-4827-85D5-6E4E433F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7120A-4920-4707-A9BA-85E4CCC1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4080B-BD59-48E4-BA5E-AAA51822A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3F1C-C412-471A-B3F0-35EA54E4E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784EE-09C1-4C65-9A62-6F116EE2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4489E-36BF-439F-B711-B2B8B589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66242-E568-45CC-A48D-9B3556D1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B4F5-4639-4E51-8D31-B02347C9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6C69-D891-42B3-80B3-2D5D892B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DD5BA-43E3-4D6A-92CB-82A2F3F0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DC912-8B85-449C-B1E9-19919666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98BB9-C58E-4392-94F6-F53047D5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3C933-8CB5-4B93-8970-30A93012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ACEDA-569A-42AF-BAAA-88F14129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C756-B36D-466D-A1A0-38CF05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3030-8451-44B9-BE87-E9B0B8A9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6AF06-3D2D-4619-81DE-AB365E38D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9E7BD-94C6-4121-88AD-F5B53603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6A51A-6CD2-4845-8DEB-63A4B6C1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3362E-5400-4E3F-920D-514C7D7F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D87F-251F-4C7B-84CD-3AA22BF4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816EA-181D-48F4-9319-2FC9E551D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67366-B0D9-4E6C-887C-FF6A2AB82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520A-C27D-4FCA-9200-6172CF5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A8641-D10E-4652-B8A6-78B71122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37E72-D50E-4BAC-BFFC-098209B0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7BC6F-8068-4E14-9B15-D436622F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D867C-2A2F-4EF1-9F29-31CF5C05C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6B334-1215-47C9-86ED-97C1FC54C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5937-D0E3-4B3A-A159-A60D0926F4A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4CD3-0D6B-4513-BA09-175F793E2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80E4-0A66-4C0D-9C14-7D85AF03E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A656FB-7A2C-4B94-864E-DD58E6EC5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9" y="0"/>
            <a:ext cx="11492681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BF4D45-3712-4F31-85FB-94A95F27F356}"/>
              </a:ext>
            </a:extLst>
          </p:cNvPr>
          <p:cNvSpPr txBox="1">
            <a:spLocks/>
          </p:cNvSpPr>
          <p:nvPr/>
        </p:nvSpPr>
        <p:spPr>
          <a:xfrm>
            <a:off x="1175874" y="6143919"/>
            <a:ext cx="7227531" cy="71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6000" b="1" dirty="0">
                <a:solidFill>
                  <a:srgbClr val="00B0F0"/>
                </a:solidFill>
              </a:rPr>
              <a:t>ישראל ישראלי: פיזיותרפיסט</a:t>
            </a:r>
            <a:endParaRPr lang="he-IL" sz="16000" b="1" dirty="0"/>
          </a:p>
          <a:p>
            <a:pPr algn="r"/>
            <a:r>
              <a:rPr lang="he-IL" sz="4400" b="1" dirty="0"/>
              <a:t>                        </a:t>
            </a:r>
          </a:p>
          <a:p>
            <a:pPr algn="r"/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473"/>
            <a:ext cx="9039225" cy="39268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4800" b="1" dirty="0">
                <a:solidFill>
                  <a:srgbClr val="00B0F0"/>
                </a:solidFill>
              </a:rPr>
              <a:t>תינוק / פעוט / ילד תנועתי – </a:t>
            </a:r>
            <a:br>
              <a:rPr lang="en-US" sz="4800" b="1" dirty="0">
                <a:solidFill>
                  <a:srgbClr val="00B0F0"/>
                </a:solidFill>
              </a:rPr>
            </a:br>
            <a:r>
              <a:rPr lang="he-IL" sz="4800" b="1" dirty="0">
                <a:solidFill>
                  <a:schemeClr val="accent4"/>
                </a:solidFill>
              </a:rPr>
              <a:t>חוקר את סביבתו</a:t>
            </a:r>
            <a:br>
              <a:rPr lang="en-US" sz="4800" b="1" dirty="0">
                <a:solidFill>
                  <a:srgbClr val="00B0F0"/>
                </a:solidFill>
              </a:rPr>
            </a:br>
            <a:endParaRPr lang="he-IL" sz="4800" b="1" dirty="0">
              <a:solidFill>
                <a:schemeClr val="accent4"/>
              </a:solidFill>
            </a:endParaRPr>
          </a:p>
          <a:p>
            <a:pPr algn="r" rtl="1"/>
            <a:r>
              <a:rPr lang="he-IL" sz="3200" dirty="0"/>
              <a:t>זחילה, מעברים נגד גרביטציה, עמידה, הליכה, טיפוס, מגרש משחקים. </a:t>
            </a:r>
          </a:p>
          <a:p>
            <a:pPr algn="r" rtl="1"/>
            <a:r>
              <a:rPr lang="he-IL" sz="3200" dirty="0"/>
              <a:t>התמודדות על תסכול ו"כאב".</a:t>
            </a:r>
          </a:p>
          <a:p>
            <a:pPr marL="0" indent="0" algn="r" rtl="1">
              <a:buNone/>
            </a:pPr>
            <a:endParaRPr lang="he-IL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77A72-2782-4CEA-8818-61B7E14F97B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3ADCA8-495E-418E-AAFF-412FD65A5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77" y="4513006"/>
            <a:ext cx="2451451" cy="2037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18AC0B-876C-4F41-9DBE-8660C7577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899" y="4746987"/>
            <a:ext cx="2306662" cy="18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473"/>
            <a:ext cx="9039225" cy="39268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4800" b="1" dirty="0">
                <a:solidFill>
                  <a:srgbClr val="00B0F0"/>
                </a:solidFill>
              </a:rPr>
              <a:t>כאבי בטן אצל ילדים </a:t>
            </a:r>
            <a:br>
              <a:rPr lang="en-US" sz="4800" b="1" dirty="0">
                <a:solidFill>
                  <a:srgbClr val="00B0F0"/>
                </a:solidFill>
              </a:rPr>
            </a:br>
            <a:endParaRPr lang="he-IL" sz="4800" b="1" dirty="0">
              <a:solidFill>
                <a:schemeClr val="accent4"/>
              </a:solidFill>
            </a:endParaRPr>
          </a:p>
          <a:p>
            <a:pPr algn="r" rtl="1"/>
            <a:r>
              <a:rPr lang="he-IL" sz="3200" dirty="0"/>
              <a:t>התאפקות</a:t>
            </a:r>
          </a:p>
          <a:p>
            <a:pPr algn="r" rtl="1"/>
            <a:r>
              <a:rPr lang="he-IL" sz="3200" dirty="0"/>
              <a:t>תזונה לא מתאימה</a:t>
            </a:r>
          </a:p>
          <a:p>
            <a:pPr algn="r" rtl="1"/>
            <a:r>
              <a:rPr lang="he-IL" sz="3200" dirty="0"/>
              <a:t>מצבי לחץ</a:t>
            </a:r>
          </a:p>
          <a:p>
            <a:pPr marL="0" indent="0" algn="r" rtl="1">
              <a:buNone/>
            </a:pPr>
            <a:endParaRPr lang="he-IL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77A72-2782-4CEA-8818-61B7E14F97B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E2275-00ED-4A27-B2FD-AF6B6955A7A8}"/>
              </a:ext>
            </a:extLst>
          </p:cNvPr>
          <p:cNvCxnSpPr>
            <a:cxnSpLocks/>
          </p:cNvCxnSpPr>
          <p:nvPr/>
        </p:nvCxnSpPr>
        <p:spPr>
          <a:xfrm flipH="1">
            <a:off x="4730620" y="1324949"/>
            <a:ext cx="50557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B338D7-EB03-43D8-8342-3B8673C6B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20" y="1816563"/>
            <a:ext cx="2419385" cy="50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1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4" y="738473"/>
            <a:ext cx="9373572" cy="39268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4800" b="1" dirty="0">
                <a:solidFill>
                  <a:srgbClr val="00B0F0"/>
                </a:solidFill>
              </a:rPr>
              <a:t>דגלים אדומים אצל ילדים </a:t>
            </a:r>
          </a:p>
          <a:p>
            <a:pPr marL="0" indent="0" algn="r" rtl="1">
              <a:buNone/>
            </a:pPr>
            <a:endParaRPr lang="he-IL" sz="4800" b="1" dirty="0">
              <a:solidFill>
                <a:schemeClr val="accent4"/>
              </a:solidFill>
            </a:endParaRPr>
          </a:p>
          <a:p>
            <a:pPr algn="r" rtl="1"/>
            <a:r>
              <a:rPr lang="he-IL" sz="3100" dirty="0"/>
              <a:t>שינוי בהתנהגות הילד</a:t>
            </a:r>
          </a:p>
          <a:p>
            <a:pPr algn="r" rtl="1"/>
            <a:r>
              <a:rPr lang="he-IL" sz="3100" dirty="0"/>
              <a:t>שינוי ברמת העוררות</a:t>
            </a:r>
          </a:p>
          <a:p>
            <a:pPr algn="r" rtl="1"/>
            <a:r>
              <a:rPr lang="he-IL" sz="3100" dirty="0"/>
              <a:t>נפילות מרובות של הילד- שלא קשורות לשלב ההתפתחותי</a:t>
            </a:r>
          </a:p>
          <a:p>
            <a:pPr marL="0" indent="0" algn="r" rtl="1">
              <a:buNone/>
            </a:pPr>
            <a:endParaRPr lang="he-IL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77A72-2782-4CEA-8818-61B7E14F97B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E2275-00ED-4A27-B2FD-AF6B6955A7A8}"/>
              </a:ext>
            </a:extLst>
          </p:cNvPr>
          <p:cNvCxnSpPr>
            <a:cxnSpLocks/>
          </p:cNvCxnSpPr>
          <p:nvPr/>
        </p:nvCxnSpPr>
        <p:spPr>
          <a:xfrm flipH="1">
            <a:off x="3331029" y="1324949"/>
            <a:ext cx="64553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3551B48-F581-48DF-B88E-771B70E8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07" y="738473"/>
            <a:ext cx="1267304" cy="183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6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4" y="738473"/>
            <a:ext cx="9373572" cy="39268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4800" b="1" dirty="0">
                <a:solidFill>
                  <a:srgbClr val="00B0F0"/>
                </a:solidFill>
              </a:rPr>
              <a:t>התמודדות עם חבלות:</a:t>
            </a:r>
            <a:endParaRPr lang="he-IL" sz="4800" b="1" dirty="0">
              <a:solidFill>
                <a:schemeClr val="accent4"/>
              </a:solidFill>
            </a:endParaRPr>
          </a:p>
          <a:p>
            <a:pPr marL="0" indent="0" algn="r" rtl="1">
              <a:buNone/>
            </a:pPr>
            <a:endParaRPr lang="he-IL" sz="3200" dirty="0"/>
          </a:p>
          <a:p>
            <a:pPr marL="0" indent="0" algn="r" rtl="1">
              <a:buNone/>
            </a:pPr>
            <a:r>
              <a:rPr lang="he-IL" sz="3200" dirty="0"/>
              <a:t>כגון:</a:t>
            </a:r>
          </a:p>
          <a:p>
            <a:pPr algn="r" rtl="1"/>
            <a:r>
              <a:rPr lang="he-IL" sz="3200" dirty="0"/>
              <a:t>שברים</a:t>
            </a:r>
          </a:p>
          <a:p>
            <a:pPr algn="r" rtl="1"/>
            <a:r>
              <a:rPr lang="he-IL" sz="3200" dirty="0"/>
              <a:t>תפרים, צלקות</a:t>
            </a:r>
          </a:p>
          <a:p>
            <a:pPr algn="r" rtl="1"/>
            <a:r>
              <a:rPr lang="he-IL" sz="3200" dirty="0"/>
              <a:t>כוויות</a:t>
            </a:r>
          </a:p>
          <a:p>
            <a:pPr algn="r" rtl="1"/>
            <a:r>
              <a:rPr lang="he-IL" sz="3200" dirty="0"/>
              <a:t>דקירות, זריקות</a:t>
            </a:r>
          </a:p>
          <a:p>
            <a:pPr algn="r" rtl="1"/>
            <a:r>
              <a:rPr lang="he-IL" sz="3200" dirty="0"/>
              <a:t>ניתוחים</a:t>
            </a:r>
          </a:p>
          <a:p>
            <a:pPr marL="0" indent="0" algn="r" rtl="1">
              <a:buNone/>
            </a:pPr>
            <a:endParaRPr lang="he-IL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77A72-2782-4CEA-8818-61B7E14F97B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E2275-00ED-4A27-B2FD-AF6B6955A7A8}"/>
              </a:ext>
            </a:extLst>
          </p:cNvPr>
          <p:cNvCxnSpPr>
            <a:cxnSpLocks/>
          </p:cNvCxnSpPr>
          <p:nvPr/>
        </p:nvCxnSpPr>
        <p:spPr>
          <a:xfrm flipH="1">
            <a:off x="4320073" y="1324949"/>
            <a:ext cx="54663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3DA6589-FD1F-4DF3-BE1F-3608F7A62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236" y="1474638"/>
            <a:ext cx="1934676" cy="42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4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4" y="738473"/>
            <a:ext cx="9373572" cy="39268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4800" b="1" dirty="0">
                <a:solidFill>
                  <a:srgbClr val="00B0F0"/>
                </a:solidFill>
              </a:rPr>
              <a:t>גיל ההתבגרות:</a:t>
            </a:r>
            <a:endParaRPr lang="he-IL" sz="4800" b="1" dirty="0">
              <a:solidFill>
                <a:schemeClr val="accent4"/>
              </a:solidFill>
            </a:endParaRPr>
          </a:p>
          <a:p>
            <a:pPr marL="0" indent="0" algn="r" rtl="1">
              <a:buNone/>
            </a:pPr>
            <a:endParaRPr lang="he-IL" sz="3200" dirty="0"/>
          </a:p>
          <a:p>
            <a:pPr algn="r" rtl="1"/>
            <a:r>
              <a:rPr lang="he-IL" sz="3200" dirty="0"/>
              <a:t>כאבי גדילה</a:t>
            </a:r>
          </a:p>
          <a:p>
            <a:pPr algn="r" rtl="1"/>
            <a:r>
              <a:rPr lang="he-IL" sz="3200" dirty="0"/>
              <a:t>כאבי מחזור</a:t>
            </a:r>
          </a:p>
          <a:p>
            <a:pPr algn="r" rtl="1"/>
            <a:r>
              <a:rPr lang="he-IL" sz="3200" dirty="0"/>
              <a:t>פעילות גופנית בילדים</a:t>
            </a:r>
          </a:p>
          <a:p>
            <a:pPr marL="0" indent="0" algn="r" rtl="1">
              <a:buNone/>
            </a:pPr>
            <a:endParaRPr lang="he-IL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77A72-2782-4CEA-8818-61B7E14F97B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E2275-00ED-4A27-B2FD-AF6B6955A7A8}"/>
              </a:ext>
            </a:extLst>
          </p:cNvPr>
          <p:cNvCxnSpPr>
            <a:cxnSpLocks/>
          </p:cNvCxnSpPr>
          <p:nvPr/>
        </p:nvCxnSpPr>
        <p:spPr>
          <a:xfrm flipH="1">
            <a:off x="5977217" y="1334280"/>
            <a:ext cx="38091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1F98928-1CE4-4682-95A1-AE525CEF6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98" y="1691148"/>
            <a:ext cx="4330679" cy="45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4" y="738473"/>
            <a:ext cx="9373572" cy="39268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4800" b="1" dirty="0">
                <a:solidFill>
                  <a:srgbClr val="00B0F0"/>
                </a:solidFill>
              </a:rPr>
              <a:t>טיפ: </a:t>
            </a:r>
            <a:r>
              <a:rPr lang="he-IL" sz="4800" b="1" dirty="0">
                <a:solidFill>
                  <a:schemeClr val="accent4"/>
                </a:solidFill>
              </a:rPr>
              <a:t>תרגול נשימות קצובות</a:t>
            </a:r>
          </a:p>
          <a:p>
            <a:pPr marL="0" indent="0" algn="r" rtl="1">
              <a:buNone/>
            </a:pPr>
            <a:endParaRPr lang="he-IL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77A72-2782-4CEA-8818-61B7E14F97B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E2275-00ED-4A27-B2FD-AF6B6955A7A8}"/>
              </a:ext>
            </a:extLst>
          </p:cNvPr>
          <p:cNvCxnSpPr>
            <a:cxnSpLocks/>
          </p:cNvCxnSpPr>
          <p:nvPr/>
        </p:nvCxnSpPr>
        <p:spPr>
          <a:xfrm flipH="1">
            <a:off x="2780522" y="1343611"/>
            <a:ext cx="70058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edia1">
            <a:hlinkClick r:id="" action="ppaction://media"/>
            <a:extLst>
              <a:ext uri="{FF2B5EF4-FFF2-40B4-BE49-F238E27FC236}">
                <a16:creationId xmlns:a16="http://schemas.microsoft.com/office/drawing/2014/main" id="{8BE90CA2-3093-4A61-9544-8770E19328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0121" y="1948750"/>
            <a:ext cx="4222097" cy="42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4" y="738473"/>
            <a:ext cx="9373572" cy="39268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4200" b="1" dirty="0">
                <a:solidFill>
                  <a:srgbClr val="00B0F0"/>
                </a:solidFill>
              </a:rPr>
              <a:t>המלצות של הארגון הבינלאומי (</a:t>
            </a:r>
            <a:r>
              <a:rPr lang="en-US" sz="4200" b="1" dirty="0">
                <a:solidFill>
                  <a:srgbClr val="00B0F0"/>
                </a:solidFill>
              </a:rPr>
              <a:t>WHO</a:t>
            </a:r>
            <a:r>
              <a:rPr lang="he-IL" sz="4200" b="1" dirty="0">
                <a:solidFill>
                  <a:srgbClr val="00B0F0"/>
                </a:solidFill>
              </a:rPr>
              <a:t>) לגבי פעילות גופנית לילדים.</a:t>
            </a:r>
          </a:p>
          <a:p>
            <a:pPr marL="0" indent="0" algn="r" rtl="1">
              <a:buNone/>
            </a:pPr>
            <a:endParaRPr lang="he-IL" sz="4200" b="1" dirty="0">
              <a:solidFill>
                <a:srgbClr val="00B0F0"/>
              </a:solidFill>
            </a:endParaRPr>
          </a:p>
          <a:p>
            <a:pPr algn="r" rtl="1"/>
            <a:r>
              <a:rPr lang="he-IL" sz="3100" dirty="0"/>
              <a:t>60 דק' כל יום פעילות גופנית בעצימות בינונית- גבוהה. </a:t>
            </a:r>
          </a:p>
          <a:p>
            <a:pPr algn="r" rtl="1"/>
            <a:r>
              <a:rPr lang="he-IL" sz="3100" dirty="0"/>
              <a:t>3 פעמים בשבוע פעילות המשלבת חיזוק שרירים. </a:t>
            </a:r>
          </a:p>
          <a:p>
            <a:pPr marL="0" indent="0" algn="r" rtl="1">
              <a:buNone/>
            </a:pPr>
            <a:endParaRPr lang="he-IL" sz="4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E2275-00ED-4A27-B2FD-AF6B6955A7A8}"/>
              </a:ext>
            </a:extLst>
          </p:cNvPr>
          <p:cNvCxnSpPr>
            <a:cxnSpLocks/>
          </p:cNvCxnSpPr>
          <p:nvPr/>
        </p:nvCxnSpPr>
        <p:spPr>
          <a:xfrm flipH="1">
            <a:off x="1371600" y="1296956"/>
            <a:ext cx="84147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62F5B4-A12B-46AB-A0B4-4D2CBDC82567}"/>
              </a:ext>
            </a:extLst>
          </p:cNvPr>
          <p:cNvCxnSpPr>
            <a:cxnSpLocks/>
          </p:cNvCxnSpPr>
          <p:nvPr/>
        </p:nvCxnSpPr>
        <p:spPr>
          <a:xfrm flipH="1">
            <a:off x="3694922" y="1912776"/>
            <a:ext cx="60914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5985F0-EA5D-4075-8D24-5B3F1EB82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775" y="5309466"/>
            <a:ext cx="1044341" cy="11689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37A09B-22B3-472F-9F2B-02EA7C1F0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7" y="4833452"/>
            <a:ext cx="1420878" cy="1644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9EF4CC-DD88-4D75-8E40-2124A6EEC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115" y="5223789"/>
            <a:ext cx="892219" cy="1254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942457-BC7A-4031-8AF1-0E4450DF5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008" y="5309467"/>
            <a:ext cx="918942" cy="1168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3BE207-1CC2-4BB4-8746-C21AD0674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987" y="5291707"/>
            <a:ext cx="1314042" cy="11689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31D0C7-4669-41DD-84D2-54C5C174CC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6997" y="5223789"/>
            <a:ext cx="952942" cy="12546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097F06-606A-4710-B3A3-5B52917C40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0851" y="5223789"/>
            <a:ext cx="1203846" cy="11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4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4" y="738473"/>
            <a:ext cx="9373572" cy="39268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4800" b="1" dirty="0">
                <a:solidFill>
                  <a:srgbClr val="00B0F0"/>
                </a:solidFill>
              </a:rPr>
              <a:t>דגלים אדומים</a:t>
            </a:r>
            <a:endParaRPr lang="he-IL" sz="4800" b="1" dirty="0">
              <a:solidFill>
                <a:schemeClr val="accent4"/>
              </a:solidFill>
            </a:endParaRPr>
          </a:p>
          <a:p>
            <a:pPr algn="r" rtl="1"/>
            <a:r>
              <a:rPr lang="he-IL" sz="3100" dirty="0"/>
              <a:t>כאבים בלילה</a:t>
            </a:r>
          </a:p>
          <a:p>
            <a:pPr algn="r" rtl="1"/>
            <a:r>
              <a:rPr lang="he-IL" sz="3100" dirty="0"/>
              <a:t>התעוררות בלילה</a:t>
            </a:r>
          </a:p>
          <a:p>
            <a:pPr algn="r" rtl="1"/>
            <a:r>
              <a:rPr lang="he-IL" sz="3100" dirty="0"/>
              <a:t>כאב חד צדדי</a:t>
            </a:r>
          </a:p>
          <a:p>
            <a:pPr algn="r" rtl="1"/>
            <a:r>
              <a:rPr lang="he-IL" sz="3100" dirty="0"/>
              <a:t>כאבי עצמות</a:t>
            </a:r>
          </a:p>
          <a:p>
            <a:pPr algn="r" rtl="1"/>
            <a:r>
              <a:rPr lang="he-IL" sz="3100" dirty="0"/>
              <a:t>צליעה</a:t>
            </a:r>
          </a:p>
          <a:p>
            <a:pPr algn="r" rtl="1"/>
            <a:r>
              <a:rPr lang="he-IL" sz="3100" dirty="0"/>
              <a:t>דימום וסתי חריג</a:t>
            </a:r>
          </a:p>
          <a:p>
            <a:pPr algn="r" rtl="1"/>
            <a:r>
              <a:rPr lang="he-IL" sz="3100" dirty="0"/>
              <a:t>שינוי בהתנהגות</a:t>
            </a:r>
          </a:p>
          <a:p>
            <a:pPr algn="r" rtl="1"/>
            <a:r>
              <a:rPr lang="he-IL" sz="3100" dirty="0"/>
              <a:t>שינוי בעוררות</a:t>
            </a:r>
          </a:p>
          <a:p>
            <a:pPr algn="r" rtl="1"/>
            <a:r>
              <a:rPr lang="he-IL" sz="3100" dirty="0"/>
              <a:t>כאבי ראש</a:t>
            </a:r>
          </a:p>
          <a:p>
            <a:pPr marL="0" indent="0" algn="r" rtl="1">
              <a:buNone/>
            </a:pPr>
            <a:endParaRPr lang="he-IL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77A72-2782-4CEA-8818-61B7E14F97B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E2275-00ED-4A27-B2FD-AF6B6955A7A8}"/>
              </a:ext>
            </a:extLst>
          </p:cNvPr>
          <p:cNvCxnSpPr>
            <a:cxnSpLocks/>
          </p:cNvCxnSpPr>
          <p:nvPr/>
        </p:nvCxnSpPr>
        <p:spPr>
          <a:xfrm flipH="1">
            <a:off x="6096000" y="1324949"/>
            <a:ext cx="36903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3551B48-F581-48DF-B88E-771B70E8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05" y="867807"/>
            <a:ext cx="1267304" cy="183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F271E-72C8-418B-A57B-5A8422768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635" y="867807"/>
            <a:ext cx="1267304" cy="1834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52F87-CC6F-4FB9-A655-FF2BD258C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51" y="867807"/>
            <a:ext cx="1267304" cy="183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7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4" y="738473"/>
            <a:ext cx="9373572" cy="39268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4800" b="1" dirty="0">
                <a:solidFill>
                  <a:srgbClr val="00B0F0"/>
                </a:solidFill>
              </a:rPr>
              <a:t>מניעת כאב ע"י התאמת הסביבה</a:t>
            </a:r>
          </a:p>
          <a:p>
            <a:pPr marL="0" indent="0" algn="r" rtl="1">
              <a:buNone/>
            </a:pPr>
            <a:endParaRPr lang="he-IL" sz="4800" b="1" dirty="0">
              <a:solidFill>
                <a:schemeClr val="accent4"/>
              </a:solidFill>
            </a:endParaRPr>
          </a:p>
          <a:p>
            <a:pPr algn="r" rtl="1"/>
            <a:r>
              <a:rPr lang="he-IL" sz="3200" dirty="0"/>
              <a:t>ילקוטים</a:t>
            </a:r>
          </a:p>
          <a:p>
            <a:pPr algn="r" rtl="1"/>
            <a:r>
              <a:rPr lang="he-IL" sz="3200" dirty="0"/>
              <a:t>כיסא שולחן</a:t>
            </a:r>
          </a:p>
          <a:p>
            <a:pPr algn="r" rtl="1"/>
            <a:r>
              <a:rPr lang="he-IL" sz="3200" dirty="0"/>
              <a:t>מתקני חצר</a:t>
            </a:r>
          </a:p>
          <a:p>
            <a:pPr algn="r" rtl="1"/>
            <a:r>
              <a:rPr lang="he-IL" sz="3200" dirty="0"/>
              <a:t>סביבה בטוחה</a:t>
            </a:r>
          </a:p>
          <a:p>
            <a:pPr algn="r" rtl="1"/>
            <a:r>
              <a:rPr lang="he-IL" sz="3200" dirty="0"/>
              <a:t>אורך חיים פעיל ובריא- מונע כאבים</a:t>
            </a:r>
          </a:p>
          <a:p>
            <a:pPr marL="0" indent="0" algn="r" rtl="1">
              <a:buNone/>
            </a:pPr>
            <a:endParaRPr lang="he-IL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77A72-2782-4CEA-8818-61B7E14F97B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E2275-00ED-4A27-B2FD-AF6B6955A7A8}"/>
              </a:ext>
            </a:extLst>
          </p:cNvPr>
          <p:cNvCxnSpPr>
            <a:cxnSpLocks/>
          </p:cNvCxnSpPr>
          <p:nvPr/>
        </p:nvCxnSpPr>
        <p:spPr>
          <a:xfrm flipH="1">
            <a:off x="1576873" y="1343611"/>
            <a:ext cx="82095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1CAB018-F26F-4A05-A9BD-0F6B19F2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2" y="2594191"/>
            <a:ext cx="4049897" cy="40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4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ctr">
              <a:buNone/>
            </a:pPr>
            <a:r>
              <a:rPr lang="he-IL" sz="6500" b="1" u="sng" dirty="0">
                <a:solidFill>
                  <a:srgbClr val="EABA34"/>
                </a:solidFill>
              </a:rPr>
              <a:t>פיזיותרפיה תעזור </a:t>
            </a:r>
            <a:br>
              <a:rPr lang="en-US" sz="6500" b="1" u="sng" dirty="0">
                <a:solidFill>
                  <a:srgbClr val="EABA34"/>
                </a:solidFill>
              </a:rPr>
            </a:br>
            <a:r>
              <a:rPr lang="he-IL" sz="6500" b="1" u="sng" dirty="0">
                <a:solidFill>
                  <a:srgbClr val="00B0F0"/>
                </a:solidFill>
              </a:rPr>
              <a:t>בשבירת מעגל הכאב.</a:t>
            </a:r>
            <a:endParaRPr lang="en-US" sz="65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1E3483-91D8-4335-80C6-644921BDC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33325"/>
            <a:ext cx="4867275" cy="2045727"/>
          </a:xfrm>
        </p:spPr>
      </p:pic>
      <p:sp>
        <p:nvSpPr>
          <p:cNvPr id="11" name="אליפסה 30">
            <a:extLst>
              <a:ext uri="{FF2B5EF4-FFF2-40B4-BE49-F238E27FC236}">
                <a16:creationId xmlns:a16="http://schemas.microsoft.com/office/drawing/2014/main" id="{E744CC7B-DDC8-4CE4-9BEB-F87A048C609B}"/>
              </a:ext>
            </a:extLst>
          </p:cNvPr>
          <p:cNvSpPr/>
          <p:nvPr/>
        </p:nvSpPr>
        <p:spPr>
          <a:xfrm>
            <a:off x="1608261" y="5102763"/>
            <a:ext cx="1719469" cy="126227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אליפסה 4">
            <a:extLst>
              <a:ext uri="{FF2B5EF4-FFF2-40B4-BE49-F238E27FC236}">
                <a16:creationId xmlns:a16="http://schemas.microsoft.com/office/drawing/2014/main" id="{CA160943-7507-4BF3-9AAC-1C410A3C9394}"/>
              </a:ext>
            </a:extLst>
          </p:cNvPr>
          <p:cNvSpPr/>
          <p:nvPr/>
        </p:nvSpPr>
        <p:spPr>
          <a:xfrm>
            <a:off x="4563443" y="237691"/>
            <a:ext cx="1719469" cy="126227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FA302-1185-4572-B1BA-107C04C21412}"/>
              </a:ext>
            </a:extLst>
          </p:cNvPr>
          <p:cNvSpPr txBox="1"/>
          <p:nvPr/>
        </p:nvSpPr>
        <p:spPr>
          <a:xfrm>
            <a:off x="4652894" y="635259"/>
            <a:ext cx="15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אקדמיה ומחקר</a:t>
            </a:r>
            <a:endParaRPr lang="en-US" b="1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CE3C3DF7-4F65-4C58-BB63-C3CC50757DE7}"/>
              </a:ext>
            </a:extLst>
          </p:cNvPr>
          <p:cNvSpPr/>
          <p:nvPr/>
        </p:nvSpPr>
        <p:spPr>
          <a:xfrm>
            <a:off x="7043835" y="718028"/>
            <a:ext cx="1719469" cy="126227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2CEBA-6D60-4EBF-BE4A-CA3318E1884F}"/>
              </a:ext>
            </a:extLst>
          </p:cNvPr>
          <p:cNvSpPr txBox="1"/>
          <p:nvPr/>
        </p:nvSpPr>
        <p:spPr>
          <a:xfrm>
            <a:off x="7163103" y="1185169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/>
              <a:t>מוסדות רווחה</a:t>
            </a:r>
            <a:endParaRPr lang="en-US" b="1" dirty="0"/>
          </a:p>
        </p:txBody>
      </p:sp>
      <p:sp>
        <p:nvSpPr>
          <p:cNvPr id="17" name="אליפסה 17">
            <a:extLst>
              <a:ext uri="{FF2B5EF4-FFF2-40B4-BE49-F238E27FC236}">
                <a16:creationId xmlns:a16="http://schemas.microsoft.com/office/drawing/2014/main" id="{1B02B35E-B1F0-4B2D-ACD2-43658F0A13FF}"/>
              </a:ext>
            </a:extLst>
          </p:cNvPr>
          <p:cNvSpPr/>
          <p:nvPr/>
        </p:nvSpPr>
        <p:spPr>
          <a:xfrm>
            <a:off x="8439362" y="2280200"/>
            <a:ext cx="1719469" cy="126227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D46A6B-097A-476C-AC88-44AA83E545C9}"/>
              </a:ext>
            </a:extLst>
          </p:cNvPr>
          <p:cNvSpPr txBox="1"/>
          <p:nvPr/>
        </p:nvSpPr>
        <p:spPr>
          <a:xfrm>
            <a:off x="8548691" y="2598254"/>
            <a:ext cx="153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/>
              <a:t>בתי חולים שיקומיים</a:t>
            </a:r>
            <a:endParaRPr lang="en-US" b="1" dirty="0"/>
          </a:p>
        </p:txBody>
      </p:sp>
      <p:sp>
        <p:nvSpPr>
          <p:cNvPr id="19" name="אליפסה 19">
            <a:extLst>
              <a:ext uri="{FF2B5EF4-FFF2-40B4-BE49-F238E27FC236}">
                <a16:creationId xmlns:a16="http://schemas.microsoft.com/office/drawing/2014/main" id="{4DEECF41-5C9B-4BCE-A6A9-74038C2EE8F7}"/>
              </a:ext>
            </a:extLst>
          </p:cNvPr>
          <p:cNvSpPr/>
          <p:nvPr/>
        </p:nvSpPr>
        <p:spPr>
          <a:xfrm>
            <a:off x="8096653" y="4122236"/>
            <a:ext cx="1719469" cy="1262270"/>
          </a:xfrm>
          <a:prstGeom prst="ellipse">
            <a:avLst/>
          </a:prstGeom>
          <a:solidFill>
            <a:srgbClr val="31919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6FF8E9-4750-420F-AED7-B564B85B4381}"/>
              </a:ext>
            </a:extLst>
          </p:cNvPr>
          <p:cNvSpPr txBox="1"/>
          <p:nvPr/>
        </p:nvSpPr>
        <p:spPr>
          <a:xfrm>
            <a:off x="8196044" y="4410473"/>
            <a:ext cx="153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/>
              <a:t>מסגרות חינוכיות</a:t>
            </a:r>
            <a:endParaRPr lang="en-US" b="1" dirty="0"/>
          </a:p>
        </p:txBody>
      </p:sp>
      <p:sp>
        <p:nvSpPr>
          <p:cNvPr id="21" name="אליפסה 21">
            <a:extLst>
              <a:ext uri="{FF2B5EF4-FFF2-40B4-BE49-F238E27FC236}">
                <a16:creationId xmlns:a16="http://schemas.microsoft.com/office/drawing/2014/main" id="{97929BC4-8560-4CCD-91DE-2536C2FE1FD1}"/>
              </a:ext>
            </a:extLst>
          </p:cNvPr>
          <p:cNvSpPr/>
          <p:nvPr/>
        </p:nvSpPr>
        <p:spPr>
          <a:xfrm>
            <a:off x="1898197" y="675013"/>
            <a:ext cx="1719469" cy="126227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2A420C-1B0E-4C50-93B7-C8F5DCE32399}"/>
              </a:ext>
            </a:extLst>
          </p:cNvPr>
          <p:cNvSpPr txBox="1"/>
          <p:nvPr/>
        </p:nvSpPr>
        <p:spPr>
          <a:xfrm>
            <a:off x="1977709" y="1132215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/>
              <a:t>קופות חולים</a:t>
            </a:r>
            <a:endParaRPr lang="en-US" b="1" dirty="0"/>
          </a:p>
        </p:txBody>
      </p:sp>
      <p:sp>
        <p:nvSpPr>
          <p:cNvPr id="23" name="אליפסה 23">
            <a:extLst>
              <a:ext uri="{FF2B5EF4-FFF2-40B4-BE49-F238E27FC236}">
                <a16:creationId xmlns:a16="http://schemas.microsoft.com/office/drawing/2014/main" id="{9BBC2152-DFFC-4904-B12E-5B9E81CC4BB7}"/>
              </a:ext>
            </a:extLst>
          </p:cNvPr>
          <p:cNvSpPr/>
          <p:nvPr/>
        </p:nvSpPr>
        <p:spPr>
          <a:xfrm>
            <a:off x="476635" y="2138306"/>
            <a:ext cx="1719469" cy="126227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86F5BB-A900-44CB-9F6A-D88A791780B5}"/>
              </a:ext>
            </a:extLst>
          </p:cNvPr>
          <p:cNvSpPr txBox="1"/>
          <p:nvPr/>
        </p:nvSpPr>
        <p:spPr>
          <a:xfrm>
            <a:off x="526330" y="2575628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/>
              <a:t>מגזר פרטי</a:t>
            </a:r>
            <a:endParaRPr lang="en-US" b="1" dirty="0"/>
          </a:p>
        </p:txBody>
      </p:sp>
      <p:sp>
        <p:nvSpPr>
          <p:cNvPr id="25" name="אליפסה 27">
            <a:extLst>
              <a:ext uri="{FF2B5EF4-FFF2-40B4-BE49-F238E27FC236}">
                <a16:creationId xmlns:a16="http://schemas.microsoft.com/office/drawing/2014/main" id="{A492A0EC-5895-4480-AB4B-435795B4ADD2}"/>
              </a:ext>
            </a:extLst>
          </p:cNvPr>
          <p:cNvSpPr/>
          <p:nvPr/>
        </p:nvSpPr>
        <p:spPr>
          <a:xfrm>
            <a:off x="323295" y="3794635"/>
            <a:ext cx="1719469" cy="1262270"/>
          </a:xfrm>
          <a:prstGeom prst="ellipse">
            <a:avLst/>
          </a:prstGeom>
          <a:solidFill>
            <a:srgbClr val="31919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F91B79-082F-49B5-B6C2-018D90FD364A}"/>
              </a:ext>
            </a:extLst>
          </p:cNvPr>
          <p:cNvSpPr txBox="1"/>
          <p:nvPr/>
        </p:nvSpPr>
        <p:spPr>
          <a:xfrm>
            <a:off x="422685" y="4092807"/>
            <a:ext cx="153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/>
              <a:t>מכונים לפיזיותרפיה</a:t>
            </a:r>
            <a:endParaRPr lang="en-US" b="1" dirty="0"/>
          </a:p>
        </p:txBody>
      </p:sp>
      <p:sp>
        <p:nvSpPr>
          <p:cNvPr id="27" name="מלבן 29">
            <a:extLst>
              <a:ext uri="{FF2B5EF4-FFF2-40B4-BE49-F238E27FC236}">
                <a16:creationId xmlns:a16="http://schemas.microsoft.com/office/drawing/2014/main" id="{94E5FE6C-26A7-479B-B6D8-A8B904A03769}"/>
              </a:ext>
            </a:extLst>
          </p:cNvPr>
          <p:cNvSpPr/>
          <p:nvPr/>
        </p:nvSpPr>
        <p:spPr>
          <a:xfrm>
            <a:off x="1613238" y="556475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b="1" dirty="0"/>
              <a:t>בריכות טיפוליות</a:t>
            </a:r>
            <a:endParaRPr lang="en-US" b="1" dirty="0"/>
          </a:p>
        </p:txBody>
      </p:sp>
      <p:sp>
        <p:nvSpPr>
          <p:cNvPr id="28" name="אליפסה 31">
            <a:extLst>
              <a:ext uri="{FF2B5EF4-FFF2-40B4-BE49-F238E27FC236}">
                <a16:creationId xmlns:a16="http://schemas.microsoft.com/office/drawing/2014/main" id="{BD899A7E-6D19-40C0-A81F-828D304E1C6A}"/>
              </a:ext>
            </a:extLst>
          </p:cNvPr>
          <p:cNvSpPr/>
          <p:nvPr/>
        </p:nvSpPr>
        <p:spPr>
          <a:xfrm>
            <a:off x="3955814" y="5362636"/>
            <a:ext cx="1719469" cy="126227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32">
            <a:extLst>
              <a:ext uri="{FF2B5EF4-FFF2-40B4-BE49-F238E27FC236}">
                <a16:creationId xmlns:a16="http://schemas.microsoft.com/office/drawing/2014/main" id="{3CBF2B15-3DDD-4316-92B4-1CB54A993E32}"/>
              </a:ext>
            </a:extLst>
          </p:cNvPr>
          <p:cNvSpPr/>
          <p:nvPr/>
        </p:nvSpPr>
        <p:spPr>
          <a:xfrm>
            <a:off x="4117543" y="5601446"/>
            <a:ext cx="1401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1600" b="1" dirty="0"/>
              <a:t>תכנית לאומית לילדים ונוער בסיכון</a:t>
            </a:r>
          </a:p>
        </p:txBody>
      </p:sp>
      <p:sp>
        <p:nvSpPr>
          <p:cNvPr id="30" name="אליפסה 33">
            <a:extLst>
              <a:ext uri="{FF2B5EF4-FFF2-40B4-BE49-F238E27FC236}">
                <a16:creationId xmlns:a16="http://schemas.microsoft.com/office/drawing/2014/main" id="{49561D4C-D5CB-4BFB-B1BD-51DD94DFA57E}"/>
              </a:ext>
            </a:extLst>
          </p:cNvPr>
          <p:cNvSpPr/>
          <p:nvPr/>
        </p:nvSpPr>
        <p:spPr>
          <a:xfrm>
            <a:off x="6303368" y="5302947"/>
            <a:ext cx="1719469" cy="126227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892605-1B08-4BBB-B1C4-B854F7198C6F}"/>
              </a:ext>
            </a:extLst>
          </p:cNvPr>
          <p:cNvSpPr txBox="1"/>
          <p:nvPr/>
        </p:nvSpPr>
        <p:spPr>
          <a:xfrm>
            <a:off x="6402758" y="5624312"/>
            <a:ext cx="153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/>
              <a:t>בתי חולים כלליים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598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0FC12E-E1CF-4710-8EA6-4DD4FDD5C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1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444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rgbClr val="00B0F0"/>
                </a:solidFill>
              </a:rPr>
              <a:t>פיזיותרפיה - ילדים</a:t>
            </a:r>
            <a:endParaRPr lang="he-IL" sz="4800" b="1" dirty="0"/>
          </a:p>
          <a:p>
            <a:pPr marL="0" indent="0" algn="r">
              <a:buNone/>
            </a:pPr>
            <a:r>
              <a:rPr lang="he-IL" sz="3100" dirty="0"/>
              <a:t>תחום מקצועי רחב ומגוון ולו זיקה לכל תחומי הרפואה. השירות ניתן לילדים בכל גיל ובכל מצב בריאות, ומתמקד בתפקוד ותנועה למען קידום בריאות ועצמאות הילד.</a:t>
            </a:r>
            <a:endParaRPr lang="he-IL" sz="3100" b="1" dirty="0"/>
          </a:p>
          <a:p>
            <a:pPr marL="0" indent="0" algn="r">
              <a:buNone/>
            </a:pPr>
            <a:r>
              <a:rPr lang="he-IL" sz="4400" b="1" dirty="0"/>
              <a:t>               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9A768-44A9-409C-906C-831BF5A1FC9B}"/>
              </a:ext>
            </a:extLst>
          </p:cNvPr>
          <p:cNvSpPr txBox="1"/>
          <p:nvPr/>
        </p:nvSpPr>
        <p:spPr>
          <a:xfrm>
            <a:off x="8545183" y="3345336"/>
            <a:ext cx="149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קידום עצמאות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A97CF-474F-444C-B5CA-EA90D37BA672}"/>
              </a:ext>
            </a:extLst>
          </p:cNvPr>
          <p:cNvSpPr txBox="1"/>
          <p:nvPr/>
        </p:nvSpPr>
        <p:spPr>
          <a:xfrm>
            <a:off x="6905653" y="3872486"/>
            <a:ext cx="30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e-IL" dirty="0"/>
              <a:t>עידוד התפתחות מוטורית ותפקוד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6BE67-569A-4397-9914-9B3A9AC945B5}"/>
              </a:ext>
            </a:extLst>
          </p:cNvPr>
          <p:cNvSpPr txBox="1"/>
          <p:nvPr/>
        </p:nvSpPr>
        <p:spPr>
          <a:xfrm>
            <a:off x="7500460" y="4447757"/>
            <a:ext cx="24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he-IL" dirty="0"/>
              <a:t>מגדיל הזדמנויות ללמידה</a:t>
            </a:r>
          </a:p>
          <a:p>
            <a:pPr marL="342900" indent="-342900"/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23C9B-3C47-4D0B-BABD-79700B6A9268}"/>
              </a:ext>
            </a:extLst>
          </p:cNvPr>
          <p:cNvSpPr txBox="1"/>
          <p:nvPr/>
        </p:nvSpPr>
        <p:spPr>
          <a:xfrm>
            <a:off x="6905653" y="5024805"/>
            <a:ext cx="3086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1"/>
            <a:r>
              <a:rPr lang="he-IL" dirty="0"/>
              <a:t>עידוד השתתפות (</a:t>
            </a:r>
            <a:r>
              <a:rPr lang="en-US" dirty="0"/>
              <a:t>participation</a:t>
            </a:r>
            <a:r>
              <a:rPr lang="he-IL" dirty="0"/>
              <a:t>)</a:t>
            </a:r>
            <a:endParaRPr lang="en-US" dirty="0"/>
          </a:p>
          <a:p>
            <a:pPr marL="342900" indent="-342900" algn="r"/>
            <a:r>
              <a:rPr lang="he-IL" dirty="0"/>
              <a:t> </a:t>
            </a:r>
          </a:p>
          <a:p>
            <a:pPr marL="342900" indent="-342900"/>
            <a:endParaRPr lang="he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90C50-4F5B-4B3E-8A89-184AC7EB52D9}"/>
              </a:ext>
            </a:extLst>
          </p:cNvPr>
          <p:cNvSpPr txBox="1"/>
          <p:nvPr/>
        </p:nvSpPr>
        <p:spPr>
          <a:xfrm>
            <a:off x="6825751" y="5592977"/>
            <a:ext cx="3086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he-IL" dirty="0"/>
              <a:t>שיפור כוח וסיבולת</a:t>
            </a:r>
          </a:p>
          <a:p>
            <a:pPr marL="342900" indent="-342900" algn="r"/>
            <a:r>
              <a:rPr lang="he-IL" dirty="0"/>
              <a:t> </a:t>
            </a:r>
          </a:p>
          <a:p>
            <a:pPr marL="342900" indent="-342900"/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6D35C-8CAB-43F1-9612-09A8EEBC755D}"/>
              </a:ext>
            </a:extLst>
          </p:cNvPr>
          <p:cNvSpPr txBox="1"/>
          <p:nvPr/>
        </p:nvSpPr>
        <p:spPr>
          <a:xfrm>
            <a:off x="5683505" y="6152270"/>
            <a:ext cx="422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he-IL" dirty="0"/>
              <a:t>מקל על ההתמודדות בטיפול היום יומי. </a:t>
            </a:r>
            <a:endParaRPr lang="en-US" dirty="0"/>
          </a:p>
          <a:p>
            <a:pPr marL="342900" indent="-342900" algn="r"/>
            <a:r>
              <a:rPr lang="he-IL" dirty="0"/>
              <a:t> </a:t>
            </a:r>
          </a:p>
          <a:p>
            <a:pPr marL="342900" indent="-342900"/>
            <a:endParaRPr lang="he-I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94147B-CB89-48CA-9B56-6D1731B76A00}"/>
              </a:ext>
            </a:extLst>
          </p:cNvPr>
          <p:cNvCxnSpPr/>
          <p:nvPr/>
        </p:nvCxnSpPr>
        <p:spPr>
          <a:xfrm flipH="1">
            <a:off x="4292082" y="1464906"/>
            <a:ext cx="55409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4C3D478-EDF6-41A5-8A71-ED74A383E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18"/>
            <a:ext cx="6253376" cy="26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518"/>
            <a:ext cx="9039225" cy="88505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rgbClr val="00B0F0"/>
                </a:solidFill>
              </a:rPr>
              <a:t>כאב כחלק מהתפתחות</a:t>
            </a:r>
            <a:endParaRPr lang="he-IL" sz="4800" b="1" dirty="0"/>
          </a:p>
        </p:txBody>
      </p:sp>
      <p:graphicFrame>
        <p:nvGraphicFramePr>
          <p:cNvPr id="11" name="דיאגרמה 6">
            <a:extLst>
              <a:ext uri="{FF2B5EF4-FFF2-40B4-BE49-F238E27FC236}">
                <a16:creationId xmlns:a16="http://schemas.microsoft.com/office/drawing/2014/main" id="{325E54DB-6E9B-4BEA-B805-FAEABE28B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023298"/>
              </p:ext>
            </p:extLst>
          </p:nvPr>
        </p:nvGraphicFramePr>
        <p:xfrm>
          <a:off x="3239477" y="1840523"/>
          <a:ext cx="5083429" cy="429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0F896C-FCB8-419E-B280-142417B7C5C6}"/>
              </a:ext>
            </a:extLst>
          </p:cNvPr>
          <p:cNvCxnSpPr/>
          <p:nvPr/>
        </p:nvCxnSpPr>
        <p:spPr>
          <a:xfrm flipH="1">
            <a:off x="4254758" y="1194319"/>
            <a:ext cx="55409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2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150"/>
            <a:ext cx="9039225" cy="20327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rgbClr val="00B0F0"/>
                </a:solidFill>
              </a:rPr>
              <a:t>עבודה רב </a:t>
            </a:r>
            <a:r>
              <a:rPr lang="he-IL" sz="4800" b="1" dirty="0" err="1">
                <a:solidFill>
                  <a:srgbClr val="00B0F0"/>
                </a:solidFill>
              </a:rPr>
              <a:t>צוותית</a:t>
            </a:r>
            <a:endParaRPr lang="he-IL" sz="4800" b="1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he-IL" sz="4800" b="1" dirty="0">
              <a:solidFill>
                <a:srgbClr val="00B0F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74077A-8B7B-40B6-BD06-1C429FE98297}"/>
              </a:ext>
            </a:extLst>
          </p:cNvPr>
          <p:cNvCxnSpPr>
            <a:cxnSpLocks/>
          </p:cNvCxnSpPr>
          <p:nvPr/>
        </p:nvCxnSpPr>
        <p:spPr>
          <a:xfrm flipH="1">
            <a:off x="5626359" y="1315618"/>
            <a:ext cx="42066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6302579-3CE6-4D2D-B0BC-70A9F56B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73" y="2192701"/>
            <a:ext cx="6194372" cy="34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4460"/>
            <a:ext cx="9039225" cy="20327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rgbClr val="00B0F0"/>
                </a:solidFill>
              </a:rPr>
              <a:t>תינוקות ופעוטות – </a:t>
            </a:r>
            <a:r>
              <a:rPr lang="he-IL" sz="4800" b="1" dirty="0">
                <a:solidFill>
                  <a:schemeClr val="accent4"/>
                </a:solidFill>
              </a:rPr>
              <a:t>בכי הוא תקשורת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74077A-8B7B-40B6-BD06-1C429FE98297}"/>
              </a:ext>
            </a:extLst>
          </p:cNvPr>
          <p:cNvCxnSpPr>
            <a:cxnSpLocks/>
          </p:cNvCxnSpPr>
          <p:nvPr/>
        </p:nvCxnSpPr>
        <p:spPr>
          <a:xfrm flipH="1">
            <a:off x="838200" y="1371604"/>
            <a:ext cx="89481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5311D4-68EE-493A-B788-5457B7D02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133" y="2422942"/>
            <a:ext cx="2154956" cy="32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4460"/>
            <a:ext cx="9039225" cy="3040422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he-IL" sz="4800" b="1" dirty="0">
                <a:solidFill>
                  <a:srgbClr val="00B0F0"/>
                </a:solidFill>
              </a:rPr>
              <a:t>כאב טיפוסי בתינוק – </a:t>
            </a:r>
            <a:br>
              <a:rPr lang="en-US" sz="4800" b="1" dirty="0">
                <a:solidFill>
                  <a:srgbClr val="00B0F0"/>
                </a:solidFill>
              </a:rPr>
            </a:br>
            <a:r>
              <a:rPr lang="he-IL" sz="4800" b="1" dirty="0">
                <a:solidFill>
                  <a:schemeClr val="accent4"/>
                </a:solidFill>
              </a:rPr>
              <a:t>קריאת סימנים והקשבה לתינוק</a:t>
            </a:r>
          </a:p>
          <a:p>
            <a:pPr marL="0" indent="0" algn="r" rtl="1">
              <a:buNone/>
            </a:pPr>
            <a:endParaRPr lang="he-IL" sz="4800" b="1" dirty="0">
              <a:solidFill>
                <a:schemeClr val="accent4"/>
              </a:solidFill>
            </a:endParaRPr>
          </a:p>
          <a:p>
            <a:pPr algn="r" rtl="1"/>
            <a:r>
              <a:rPr lang="he-IL" sz="3800" dirty="0"/>
              <a:t>בטן </a:t>
            </a:r>
          </a:p>
          <a:p>
            <a:pPr algn="r" rtl="1"/>
            <a:r>
              <a:rPr lang="he-IL" sz="3800" dirty="0"/>
              <a:t>שיניים</a:t>
            </a:r>
          </a:p>
          <a:p>
            <a:pPr algn="r" rtl="1"/>
            <a:r>
              <a:rPr lang="he-IL" sz="3800" dirty="0"/>
              <a:t>אוזניים</a:t>
            </a:r>
          </a:p>
          <a:p>
            <a:pPr marL="0" indent="0" algn="r">
              <a:buNone/>
            </a:pPr>
            <a:endParaRPr lang="he-IL" sz="48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74077A-8B7B-40B6-BD06-1C429FE98297}"/>
              </a:ext>
            </a:extLst>
          </p:cNvPr>
          <p:cNvCxnSpPr>
            <a:cxnSpLocks/>
          </p:cNvCxnSpPr>
          <p:nvPr/>
        </p:nvCxnSpPr>
        <p:spPr>
          <a:xfrm flipH="1">
            <a:off x="4991878" y="1212977"/>
            <a:ext cx="47945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20FD375-535E-4317-A612-20B7DF353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69" y="4525347"/>
            <a:ext cx="2477607" cy="1951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3DAB4-9F3D-48C1-BC8D-189CF270F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11" y="4432040"/>
            <a:ext cx="1607962" cy="2192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EBF017-0C5B-49EB-83D7-3E12ABCC4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975" y="4712129"/>
            <a:ext cx="1743635" cy="1865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26A149-49A6-44F9-AA94-C086D200A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930" y="4973216"/>
            <a:ext cx="2535830" cy="16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7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473"/>
            <a:ext cx="9039225" cy="3600261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r>
              <a:rPr lang="he-IL" sz="12000" b="1" dirty="0">
                <a:solidFill>
                  <a:srgbClr val="00B0F0"/>
                </a:solidFill>
              </a:rPr>
              <a:t>דגלים אדומים אצל תינוקות – </a:t>
            </a:r>
            <a:br>
              <a:rPr lang="en-US" sz="4800" b="1" dirty="0">
                <a:solidFill>
                  <a:srgbClr val="00B0F0"/>
                </a:solidFill>
              </a:rPr>
            </a:br>
            <a:endParaRPr lang="he-IL" sz="4800" b="1" dirty="0">
              <a:solidFill>
                <a:schemeClr val="accent4"/>
              </a:solidFill>
            </a:endParaRPr>
          </a:p>
          <a:p>
            <a:pPr algn="r" rtl="1"/>
            <a:r>
              <a:rPr lang="he-IL" sz="7800" dirty="0"/>
              <a:t>תינוק לא יכול להגיד איפה כואב לו</a:t>
            </a:r>
          </a:p>
          <a:p>
            <a:pPr algn="r" rtl="1"/>
            <a:r>
              <a:rPr lang="he-IL" sz="7800" dirty="0"/>
              <a:t>מתי נפנה לרופא?</a:t>
            </a:r>
          </a:p>
          <a:p>
            <a:pPr algn="r" rtl="1"/>
            <a:endParaRPr lang="he-IL" sz="7800" dirty="0"/>
          </a:p>
          <a:p>
            <a:pPr algn="r" rtl="1"/>
            <a:r>
              <a:rPr lang="he-IL" sz="7800" dirty="0"/>
              <a:t>אי שקט מתמשך, קושי משמעותי בשינה.</a:t>
            </a:r>
          </a:p>
          <a:p>
            <a:pPr algn="r" rtl="1"/>
            <a:r>
              <a:rPr lang="he-IL" sz="7800" dirty="0"/>
              <a:t>שינוי בהתנהגות , בעוררות. </a:t>
            </a:r>
          </a:p>
          <a:p>
            <a:pPr algn="r" rtl="1"/>
            <a:r>
              <a:rPr lang="he-IL" sz="7800" dirty="0"/>
              <a:t>א-סימטריה. </a:t>
            </a:r>
          </a:p>
          <a:p>
            <a:pPr marL="0" indent="0" algn="r">
              <a:buNone/>
            </a:pPr>
            <a:endParaRPr lang="he-IL" sz="48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74077A-8B7B-40B6-BD06-1C429FE98297}"/>
              </a:ext>
            </a:extLst>
          </p:cNvPr>
          <p:cNvCxnSpPr>
            <a:cxnSpLocks/>
          </p:cNvCxnSpPr>
          <p:nvPr/>
        </p:nvCxnSpPr>
        <p:spPr>
          <a:xfrm flipH="1">
            <a:off x="3284376" y="1212977"/>
            <a:ext cx="65020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DC61DD7-66B9-4087-873F-7189675DA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2" y="3642988"/>
            <a:ext cx="1973700" cy="28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4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473"/>
            <a:ext cx="9039225" cy="3600261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buNone/>
            </a:pPr>
            <a:r>
              <a:rPr lang="he-IL" sz="8600" b="1" dirty="0">
                <a:solidFill>
                  <a:srgbClr val="00B0F0"/>
                </a:solidFill>
              </a:rPr>
              <a:t>אם – תינוק והכאב בניהם </a:t>
            </a:r>
            <a:br>
              <a:rPr lang="en-US" sz="4800" b="1" dirty="0">
                <a:solidFill>
                  <a:srgbClr val="00B0F0"/>
                </a:solidFill>
              </a:rPr>
            </a:br>
            <a:endParaRPr lang="he-IL" sz="4800" b="1" dirty="0">
              <a:solidFill>
                <a:schemeClr val="accent4"/>
              </a:solidFill>
            </a:endParaRPr>
          </a:p>
          <a:p>
            <a:pPr algn="r" rtl="1"/>
            <a:r>
              <a:rPr lang="he-IL" sz="5800" dirty="0"/>
              <a:t>קיסרי</a:t>
            </a:r>
          </a:p>
          <a:p>
            <a:pPr algn="r" rtl="1"/>
            <a:r>
              <a:rPr lang="he-IL" sz="5800" dirty="0"/>
              <a:t>כאבים אחרי לידה, טחורים</a:t>
            </a:r>
          </a:p>
          <a:p>
            <a:pPr algn="r" rtl="1"/>
            <a:r>
              <a:rPr lang="he-IL" sz="5800" dirty="0"/>
              <a:t>אפידורל</a:t>
            </a:r>
          </a:p>
          <a:p>
            <a:pPr algn="r" rtl="1"/>
            <a:r>
              <a:rPr lang="he-IL" sz="5800" dirty="0"/>
              <a:t>כאבי גב</a:t>
            </a:r>
          </a:p>
          <a:p>
            <a:pPr algn="r" rtl="1"/>
            <a:r>
              <a:rPr lang="he-IL" sz="5800" dirty="0"/>
              <a:t>שכ"י</a:t>
            </a:r>
          </a:p>
          <a:p>
            <a:pPr marL="0" indent="0" algn="r">
              <a:buNone/>
            </a:pPr>
            <a:endParaRPr lang="he-IL" sz="48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74077A-8B7B-40B6-BD06-1C429FE98297}"/>
              </a:ext>
            </a:extLst>
          </p:cNvPr>
          <p:cNvCxnSpPr>
            <a:cxnSpLocks/>
          </p:cNvCxnSpPr>
          <p:nvPr/>
        </p:nvCxnSpPr>
        <p:spPr>
          <a:xfrm flipH="1">
            <a:off x="3741576" y="1212977"/>
            <a:ext cx="60448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5377A72-2782-4CEA-8818-61B7E14F97B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8AF4E1-7B3A-4C26-86B0-45C084B84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49" y="3409959"/>
            <a:ext cx="3283297" cy="34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9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262</Words>
  <Application>Microsoft Office PowerPoint</Application>
  <PresentationFormat>Widescreen</PresentationFormat>
  <Paragraphs>107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inbar gilon</dc:creator>
  <cp:lastModifiedBy>inbar gilon</cp:lastModifiedBy>
  <cp:revision>50</cp:revision>
  <dcterms:created xsi:type="dcterms:W3CDTF">2019-09-11T08:31:06Z</dcterms:created>
  <dcterms:modified xsi:type="dcterms:W3CDTF">2019-09-26T13:47:21Z</dcterms:modified>
</cp:coreProperties>
</file>